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75" r:id="rId22"/>
    <p:sldId id="277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26" autoAdjust="0"/>
  </p:normalViewPr>
  <p:slideViewPr>
    <p:cSldViewPr snapToGrid="0" snapToObjects="1">
      <p:cViewPr varScale="1">
        <p:scale>
          <a:sx n="121" d="100"/>
          <a:sy n="121" d="100"/>
        </p:scale>
        <p:origin x="-19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83195-3414-3945-AA38-C789C330F60A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8E219-5746-EB47-B199-4AF995288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1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Jeder</a:t>
            </a:r>
            <a:r>
              <a:rPr lang="en-GB" dirty="0" smtClean="0"/>
              <a:t> </a:t>
            </a:r>
            <a:r>
              <a:rPr lang="en-GB" dirty="0" err="1" smtClean="0"/>
              <a:t>dieser</a:t>
            </a:r>
            <a:r>
              <a:rPr lang="en-GB" dirty="0" smtClean="0"/>
              <a:t> </a:t>
            </a:r>
            <a:r>
              <a:rPr lang="en-GB" dirty="0" err="1" smtClean="0"/>
              <a:t>Flüge</a:t>
            </a:r>
            <a:r>
              <a:rPr lang="en-GB" dirty="0" smtClean="0"/>
              <a:t> </a:t>
            </a:r>
            <a:r>
              <a:rPr lang="en-GB" dirty="0" err="1" smtClean="0"/>
              <a:t>besitzt</a:t>
            </a:r>
            <a:r>
              <a:rPr lang="en-GB" dirty="0" smtClean="0"/>
              <a:t> </a:t>
            </a:r>
            <a:r>
              <a:rPr lang="en-GB" dirty="0" err="1" smtClean="0"/>
              <a:t>einen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. </a:t>
            </a:r>
            <a:r>
              <a:rPr lang="en-GB" dirty="0" err="1" smtClean="0"/>
              <a:t>Meine</a:t>
            </a:r>
            <a:r>
              <a:rPr lang="en-GB" dirty="0" smtClean="0"/>
              <a:t> Motivation </a:t>
            </a:r>
            <a:r>
              <a:rPr lang="en-GB" dirty="0" err="1" smtClean="0"/>
              <a:t>für</a:t>
            </a:r>
            <a:r>
              <a:rPr lang="en-GB" dirty="0" smtClean="0"/>
              <a:t> dieses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Projekt</a:t>
            </a:r>
            <a:r>
              <a:rPr lang="en-GB" baseline="0" dirty="0" smtClean="0"/>
              <a:t> war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diese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Preisentwicklung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visualisieren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Gibt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 Muster, </a:t>
            </a:r>
            <a:r>
              <a:rPr lang="en-GB" baseline="0" dirty="0" err="1" smtClean="0"/>
              <a:t>nach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welchen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Preise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entwickeln</a:t>
            </a:r>
            <a:r>
              <a:rPr lang="en-GB" baseline="0" dirty="0" smtClean="0"/>
              <a:t>? </a:t>
            </a:r>
            <a:r>
              <a:rPr lang="en-GB" baseline="0" dirty="0" err="1" smtClean="0"/>
              <a:t>Faustregeln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8E219-5746-EB47-B199-4AF995288F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3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GB" dirty="0" err="1" smtClean="0"/>
              <a:t>Bestimmung</a:t>
            </a:r>
            <a:r>
              <a:rPr lang="en-GB" dirty="0" smtClean="0"/>
              <a:t> der </a:t>
            </a:r>
            <a:r>
              <a:rPr lang="en-GB" dirty="0" err="1" smtClean="0"/>
              <a:t>Destinationen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Je 10 </a:t>
            </a:r>
            <a:r>
              <a:rPr lang="en-GB" dirty="0" err="1" smtClean="0"/>
              <a:t>aus</a:t>
            </a:r>
            <a:r>
              <a:rPr lang="en-GB" dirty="0" smtClean="0"/>
              <a:t> Europa und Overseas</a:t>
            </a:r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Liste</a:t>
            </a:r>
            <a:r>
              <a:rPr lang="en-GB" dirty="0" smtClean="0"/>
              <a:t> der </a:t>
            </a:r>
            <a:r>
              <a:rPr lang="en-GB" dirty="0" err="1" smtClean="0"/>
              <a:t>geschäftigsten</a:t>
            </a:r>
            <a:r>
              <a:rPr lang="en-GB" dirty="0" smtClean="0"/>
              <a:t> </a:t>
            </a:r>
            <a:r>
              <a:rPr lang="en-GB" dirty="0" err="1" smtClean="0"/>
              <a:t>Flughäfen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Pro Land </a:t>
            </a:r>
            <a:r>
              <a:rPr lang="en-GB" dirty="0" err="1" smtClean="0"/>
              <a:t>nur</a:t>
            </a:r>
            <a:r>
              <a:rPr lang="en-GB" dirty="0" smtClean="0"/>
              <a:t> </a:t>
            </a:r>
            <a:r>
              <a:rPr lang="en-GB" dirty="0" err="1" smtClean="0"/>
              <a:t>eine</a:t>
            </a:r>
            <a:r>
              <a:rPr lang="en-GB" dirty="0" smtClean="0"/>
              <a:t> Destination</a:t>
            </a:r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Keine</a:t>
            </a:r>
            <a:r>
              <a:rPr lang="en-GB" dirty="0" smtClean="0"/>
              <a:t> </a:t>
            </a:r>
            <a:r>
              <a:rPr lang="en-GB" dirty="0" err="1" smtClean="0"/>
              <a:t>direkte</a:t>
            </a:r>
            <a:r>
              <a:rPr lang="en-GB" dirty="0" smtClean="0"/>
              <a:t> </a:t>
            </a:r>
            <a:r>
              <a:rPr lang="en-GB" dirty="0" err="1" smtClean="0"/>
              <a:t>Grenze</a:t>
            </a:r>
            <a:r>
              <a:rPr lang="en-GB" dirty="0" smtClean="0"/>
              <a:t> </a:t>
            </a:r>
            <a:r>
              <a:rPr lang="en-GB" dirty="0" err="1" smtClean="0"/>
              <a:t>zur</a:t>
            </a:r>
            <a:r>
              <a:rPr lang="en-GB" dirty="0" smtClean="0"/>
              <a:t> </a:t>
            </a:r>
            <a:r>
              <a:rPr lang="en-GB" dirty="0" err="1" smtClean="0"/>
              <a:t>Schweiz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Mindestens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Direktflug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Top/Bottom 5 </a:t>
            </a:r>
            <a:r>
              <a:rPr lang="en-GB" dirty="0" err="1" smtClean="0"/>
              <a:t>aus</a:t>
            </a:r>
            <a:r>
              <a:rPr lang="en-GB" dirty="0" smtClean="0"/>
              <a:t> der </a:t>
            </a:r>
            <a:r>
              <a:rPr lang="en-GB" dirty="0" err="1" smtClean="0"/>
              <a:t>Liste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8E219-5746-EB47-B199-4AF995288F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9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5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96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56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Lucida Grande"/>
              <a:buChar char="-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24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88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3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3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6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77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342900" indent="-342900">
              <a:buFont typeface="Lucida Grande"/>
              <a:buChar char="-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31940"/>
            <a:ext cx="3008313" cy="4394223"/>
          </a:xfrm>
        </p:spPr>
        <p:txBody>
          <a:bodyPr/>
          <a:lstStyle>
            <a:lvl1pPr marL="285750" indent="-285750">
              <a:buFont typeface="Lucida Grande"/>
              <a:buChar char="-"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1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01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D5887AFD-D058-3C40-97A6-31D0FDFE23C5}" type="datetimeFigureOut">
              <a:rPr lang="en-US" smtClean="0"/>
              <a:pPr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395173A0-243F-D242-A04F-BBB0E1B07A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6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DIN Alternate Bold"/>
          <a:ea typeface="+mj-ea"/>
          <a:cs typeface="DIN Alternate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-and-white-sky-flying-holid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Flight Fare Visualization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00000"/>
                </a:solidFill>
              </a:rPr>
              <a:t>Visualisierung</a:t>
            </a:r>
            <a:r>
              <a:rPr lang="en-GB" dirty="0" smtClean="0">
                <a:solidFill>
                  <a:srgbClr val="000000"/>
                </a:solidFill>
              </a:rPr>
              <a:t> von </a:t>
            </a:r>
            <a:r>
              <a:rPr lang="en-GB" dirty="0" err="1" smtClean="0">
                <a:solidFill>
                  <a:srgbClr val="000000"/>
                </a:solidFill>
              </a:rPr>
              <a:t>Flugpreisen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2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4x </a:t>
            </a:r>
            <a:r>
              <a:rPr lang="en-GB" dirty="0" err="1" smtClean="0"/>
              <a:t>tägliche</a:t>
            </a:r>
            <a:r>
              <a:rPr lang="en-GB" dirty="0" smtClean="0"/>
              <a:t> </a:t>
            </a:r>
            <a:r>
              <a:rPr lang="en-GB" dirty="0" err="1" smtClean="0"/>
              <a:t>Abfrage</a:t>
            </a:r>
            <a:r>
              <a:rPr lang="en-GB" dirty="0" smtClean="0"/>
              <a:t> via </a:t>
            </a:r>
            <a:r>
              <a:rPr lang="en-GB" dirty="0" err="1" smtClean="0"/>
              <a:t>Skyscanner</a:t>
            </a:r>
            <a:r>
              <a:rPr lang="en-GB" dirty="0" smtClean="0"/>
              <a:t> API</a:t>
            </a:r>
          </a:p>
          <a:p>
            <a:r>
              <a:rPr lang="en-GB" dirty="0" err="1" smtClean="0"/>
              <a:t>Täglich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rund</a:t>
            </a:r>
            <a:r>
              <a:rPr lang="en-GB" dirty="0" smtClean="0"/>
              <a:t> 28’000 </a:t>
            </a:r>
            <a:r>
              <a:rPr lang="en-GB" dirty="0" err="1" smtClean="0"/>
              <a:t>Preise</a:t>
            </a:r>
            <a:r>
              <a:rPr lang="en-GB" dirty="0" smtClean="0"/>
              <a:t> </a:t>
            </a:r>
            <a:r>
              <a:rPr lang="en-GB" dirty="0" err="1" smtClean="0"/>
              <a:t>abgefragt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1" y="3159273"/>
            <a:ext cx="6066651" cy="27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Auswertungen</a:t>
            </a:r>
            <a:r>
              <a:rPr lang="en-GB" dirty="0" smtClean="0"/>
              <a:t> in R </a:t>
            </a:r>
            <a:r>
              <a:rPr lang="en-GB" dirty="0" err="1" smtClean="0"/>
              <a:t>anhand</a:t>
            </a:r>
            <a:r>
              <a:rPr lang="en-GB" dirty="0" smtClean="0"/>
              <a:t> </a:t>
            </a:r>
            <a:r>
              <a:rPr lang="en-GB" dirty="0" err="1" smtClean="0"/>
              <a:t>Fragestellungen</a:t>
            </a:r>
            <a:endParaRPr lang="en-GB" dirty="0" smtClean="0"/>
          </a:p>
          <a:p>
            <a:r>
              <a:rPr lang="en-GB" dirty="0" smtClean="0"/>
              <a:t>Base- und Data-</a:t>
            </a:r>
            <a:r>
              <a:rPr lang="en-GB" dirty="0" err="1" smtClean="0"/>
              <a:t>Skript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Basis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16" y="3148960"/>
            <a:ext cx="6617630" cy="22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 err="1" smtClean="0"/>
              <a:t>Datenanalyse</a:t>
            </a:r>
            <a:endParaRPr lang="en-GB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8659" b="6944"/>
          <a:stretch/>
        </p:blipFill>
        <p:spPr>
          <a:xfrm>
            <a:off x="3575049" y="273051"/>
            <a:ext cx="5428273" cy="544668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Lucida Grande"/>
              <a:buChar char="-"/>
            </a:pPr>
            <a:r>
              <a:rPr lang="en-GB" dirty="0" err="1" smtClean="0"/>
              <a:t>Reduzierung</a:t>
            </a:r>
            <a:r>
              <a:rPr lang="en-GB" dirty="0" smtClean="0"/>
              <a:t> auf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 pro Tag (</a:t>
            </a:r>
            <a:r>
              <a:rPr lang="en-GB" dirty="0" err="1" smtClean="0"/>
              <a:t>minimaler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)</a:t>
            </a:r>
          </a:p>
          <a:p>
            <a:pPr marL="285750" indent="-285750">
              <a:buFont typeface="Lucida Grande"/>
              <a:buChar char="-"/>
            </a:pPr>
            <a:r>
              <a:rPr lang="en-GB" dirty="0" err="1" smtClean="0"/>
              <a:t>Nur</a:t>
            </a:r>
            <a:r>
              <a:rPr lang="en-GB" dirty="0" smtClean="0"/>
              <a:t> </a:t>
            </a:r>
            <a:r>
              <a:rPr lang="en-GB" dirty="0" err="1" smtClean="0"/>
              <a:t>komplette</a:t>
            </a:r>
            <a:r>
              <a:rPr lang="en-GB" dirty="0" smtClean="0"/>
              <a:t> </a:t>
            </a:r>
            <a:r>
              <a:rPr lang="en-GB" dirty="0" err="1" smtClean="0"/>
              <a:t>Serien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berücksichtigt</a:t>
            </a:r>
            <a:endParaRPr lang="en-GB" dirty="0" smtClean="0"/>
          </a:p>
          <a:p>
            <a:pPr marL="285750" indent="-285750">
              <a:buFont typeface="Lucida Grande"/>
              <a:buChar char="-"/>
            </a:pPr>
            <a:r>
              <a:rPr lang="en-GB" dirty="0" smtClean="0"/>
              <a:t>Die </a:t>
            </a:r>
            <a:r>
              <a:rPr lang="en-GB" dirty="0" err="1" smtClean="0"/>
              <a:t>Serien</a:t>
            </a:r>
            <a:r>
              <a:rPr lang="en-GB" dirty="0" smtClean="0"/>
              <a:t> </a:t>
            </a:r>
            <a:r>
              <a:rPr lang="en-GB" dirty="0" err="1" smtClean="0"/>
              <a:t>müssen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Vielfaches</a:t>
            </a:r>
            <a:r>
              <a:rPr lang="en-GB" dirty="0" smtClean="0"/>
              <a:t> von 7 </a:t>
            </a:r>
            <a:r>
              <a:rPr lang="en-GB" dirty="0" err="1" smtClean="0"/>
              <a:t>sein</a:t>
            </a:r>
            <a:r>
              <a:rPr lang="en-GB" dirty="0" smtClean="0"/>
              <a:t> (1 </a:t>
            </a:r>
            <a:r>
              <a:rPr lang="en-GB" dirty="0" err="1" smtClean="0"/>
              <a:t>Woche</a:t>
            </a:r>
            <a:r>
              <a:rPr lang="en-GB" dirty="0" smtClean="0"/>
              <a:t>)</a:t>
            </a:r>
          </a:p>
          <a:p>
            <a:pPr marL="285750" indent="-285750">
              <a:buFont typeface="Lucida Grande"/>
              <a:buChar char="-"/>
            </a:pPr>
            <a:r>
              <a:rPr lang="en-GB" dirty="0" smtClean="0"/>
              <a:t>Agent </a:t>
            </a:r>
            <a:r>
              <a:rPr lang="en-GB" dirty="0" err="1" smtClean="0"/>
              <a:t>wird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berücksichtigt</a:t>
            </a:r>
            <a:r>
              <a:rPr lang="en-GB" dirty="0" smtClean="0"/>
              <a:t> in den </a:t>
            </a:r>
            <a:r>
              <a:rPr lang="en-GB" dirty="0" err="1" smtClean="0"/>
              <a:t>Visualisierungen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9522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" y="10499"/>
            <a:ext cx="9428573" cy="68475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Visuelle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Konzeption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Line Chart</a:t>
            </a:r>
            <a:endParaRPr lang="en-GB" dirty="0"/>
          </a:p>
        </p:txBody>
      </p:sp>
      <p:pic>
        <p:nvPicPr>
          <p:cNvPr id="8" name="Content Placeholder 7" descr="IMG_001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3712" b="27158"/>
          <a:stretch/>
        </p:blipFill>
        <p:spPr>
          <a:xfrm>
            <a:off x="457200" y="2174875"/>
            <a:ext cx="4040188" cy="39512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Bubble Chart</a:t>
            </a:r>
            <a:endParaRPr lang="en-GB" dirty="0"/>
          </a:p>
        </p:txBody>
      </p:sp>
      <p:pic>
        <p:nvPicPr>
          <p:cNvPr id="16" name="Content Placeholder 15" descr="IMG_0012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-846" r="25324" b="26840"/>
          <a:stretch/>
        </p:blipFill>
        <p:spPr>
          <a:xfrm>
            <a:off x="4645025" y="2174876"/>
            <a:ext cx="4041775" cy="3951287"/>
          </a:xfrm>
        </p:spPr>
      </p:pic>
    </p:spTree>
    <p:extLst>
      <p:ext uri="{BB962C8B-B14F-4D97-AF65-F5344CB8AC3E}">
        <p14:creationId xmlns:p14="http://schemas.microsoft.com/office/powerpoint/2010/main" val="348435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Matrix</a:t>
            </a:r>
            <a:endParaRPr lang="en-GB" dirty="0"/>
          </a:p>
        </p:txBody>
      </p:sp>
      <p:pic>
        <p:nvPicPr>
          <p:cNvPr id="7" name="Content Placeholder 6" descr="IMG_0014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681" r="29906" b="18237"/>
          <a:stretch/>
        </p:blipFill>
        <p:spPr>
          <a:xfrm>
            <a:off x="465647" y="2477120"/>
            <a:ext cx="4031741" cy="393724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Stacked Bar Chart</a:t>
            </a:r>
            <a:endParaRPr lang="en-GB" dirty="0"/>
          </a:p>
        </p:txBody>
      </p:sp>
      <p:pic>
        <p:nvPicPr>
          <p:cNvPr id="8" name="Content Placeholder 7" descr="IMG_0015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4908" r="31102" b="28615"/>
          <a:stretch/>
        </p:blipFill>
        <p:spPr>
          <a:xfrm>
            <a:off x="4645025" y="2174875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328284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 smtClean="0"/>
              <a:t>Spinnendiagramm</a:t>
            </a:r>
            <a:r>
              <a:rPr lang="en-GB" dirty="0" smtClean="0"/>
              <a:t>/Rose Chart</a:t>
            </a:r>
            <a:endParaRPr lang="en-GB" dirty="0"/>
          </a:p>
        </p:txBody>
      </p:sp>
      <p:pic>
        <p:nvPicPr>
          <p:cNvPr id="7" name="Content Placeholder 6" descr="IMG_0016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r="23513" b="22325"/>
          <a:stretch/>
        </p:blipFill>
        <p:spPr>
          <a:xfrm>
            <a:off x="457200" y="2174875"/>
            <a:ext cx="4040187" cy="39514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 smtClean="0"/>
              <a:t>Flächendiagramm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vertikaler</a:t>
            </a:r>
            <a:r>
              <a:rPr lang="en-GB" dirty="0" smtClean="0"/>
              <a:t> </a:t>
            </a:r>
            <a:r>
              <a:rPr lang="en-GB" dirty="0" err="1" smtClean="0"/>
              <a:t>Zeitachse</a:t>
            </a:r>
            <a:endParaRPr lang="en-GB" dirty="0"/>
          </a:p>
        </p:txBody>
      </p:sp>
      <p:pic>
        <p:nvPicPr>
          <p:cNvPr id="8" name="Content Placeholder 7" descr="IMG_0019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5790" r="15092" b="3892"/>
          <a:stretch/>
        </p:blipFill>
        <p:spPr>
          <a:xfrm>
            <a:off x="4645025" y="2174875"/>
            <a:ext cx="4041775" cy="3951448"/>
          </a:xfrm>
        </p:spPr>
      </p:pic>
    </p:spTree>
    <p:extLst>
      <p:ext uri="{BB962C8B-B14F-4D97-AF65-F5344CB8AC3E}">
        <p14:creationId xmlns:p14="http://schemas.microsoft.com/office/powerpoint/2010/main" val="72268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Erkenntnisse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Multiples </a:t>
            </a:r>
            <a:r>
              <a:rPr lang="en-GB" dirty="0" err="1" smtClean="0"/>
              <a:t>verwenden</a:t>
            </a:r>
            <a:endParaRPr lang="en-GB" dirty="0" smtClean="0"/>
          </a:p>
          <a:p>
            <a:r>
              <a:rPr lang="en-GB" dirty="0" err="1" smtClean="0"/>
              <a:t>Statisches</a:t>
            </a:r>
            <a:r>
              <a:rPr lang="en-GB" dirty="0" smtClean="0"/>
              <a:t> Raster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Vergleichbarkeit</a:t>
            </a:r>
            <a:endParaRPr lang="en-GB" dirty="0" smtClean="0"/>
          </a:p>
          <a:p>
            <a:r>
              <a:rPr lang="en-GB" dirty="0" err="1" smtClean="0"/>
              <a:t>Zeitvariable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lineare</a:t>
            </a:r>
            <a:r>
              <a:rPr lang="en-GB" dirty="0" smtClean="0"/>
              <a:t> </a:t>
            </a:r>
            <a:r>
              <a:rPr lang="en-GB" dirty="0" err="1" smtClean="0"/>
              <a:t>Darstellung</a:t>
            </a:r>
            <a:endParaRPr lang="en-GB" dirty="0" smtClean="0"/>
          </a:p>
          <a:p>
            <a:r>
              <a:rPr lang="en-GB" dirty="0" err="1" smtClean="0"/>
              <a:t>Kreisdarstellung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sinnvoll</a:t>
            </a:r>
            <a:r>
              <a:rPr lang="en-GB" dirty="0" smtClean="0"/>
              <a:t>, da </a:t>
            </a:r>
            <a:r>
              <a:rPr lang="en-GB" dirty="0" err="1" smtClean="0"/>
              <a:t>keine</a:t>
            </a:r>
            <a:r>
              <a:rPr lang="en-GB" dirty="0" smtClean="0"/>
              <a:t> “</a:t>
            </a:r>
            <a:r>
              <a:rPr lang="en-GB" dirty="0" err="1" smtClean="0"/>
              <a:t>abgeschlossene</a:t>
            </a:r>
            <a:r>
              <a:rPr lang="en-GB" dirty="0" smtClean="0"/>
              <a:t>” </a:t>
            </a:r>
            <a:r>
              <a:rPr lang="en-GB" dirty="0" err="1" smtClean="0"/>
              <a:t>Zeitperiode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73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_white_clouds_desktop_1680x1260_hd-wallpaper-1052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91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Frontend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66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Durchschnittlich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gibt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es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täglich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rund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93’000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Flüge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,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welche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von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ungefähr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9’000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Flughäfen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weltweit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starten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en-GB" dirty="0">
              <a:solidFill>
                <a:schemeClr val="bg1"/>
              </a:solidFill>
              <a:latin typeface="DIN Alternate Bold"/>
              <a:cs typeface="DIN Alternate Bold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Zu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jeder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Zeit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befinden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sich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rund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um den Globus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zwischen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8’000 und 13’000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Flugzeuge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gleichzeitig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in der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Luft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GB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18772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Backend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0069bswan_threeflying_PBattley_09032012_MG_424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9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Explorable</a:t>
            </a:r>
            <a:endParaRPr lang="en-GB" dirty="0" smtClean="0"/>
          </a:p>
          <a:p>
            <a:r>
              <a:rPr lang="en-GB" dirty="0" err="1" smtClean="0"/>
              <a:t>Unterteilung</a:t>
            </a:r>
            <a:r>
              <a:rPr lang="en-GB" dirty="0" smtClean="0"/>
              <a:t> der </a:t>
            </a:r>
            <a:r>
              <a:rPr lang="en-GB" dirty="0" err="1" smtClean="0"/>
              <a:t>Visualisierung</a:t>
            </a:r>
            <a:r>
              <a:rPr lang="en-GB" dirty="0" smtClean="0"/>
              <a:t> in </a:t>
            </a:r>
            <a:r>
              <a:rPr lang="en-GB" dirty="0" err="1" smtClean="0"/>
              <a:t>mehrere</a:t>
            </a:r>
            <a:r>
              <a:rPr lang="en-GB" dirty="0" smtClean="0"/>
              <a:t> </a:t>
            </a:r>
            <a:r>
              <a:rPr lang="en-GB" dirty="0" err="1" smtClean="0"/>
              <a:t>Grafiken</a:t>
            </a:r>
            <a:endParaRPr lang="en-GB" dirty="0" smtClean="0"/>
          </a:p>
          <a:p>
            <a:r>
              <a:rPr lang="en-GB" dirty="0" err="1" smtClean="0"/>
              <a:t>Erläuternde</a:t>
            </a:r>
            <a:r>
              <a:rPr lang="en-GB" dirty="0" smtClean="0"/>
              <a:t> </a:t>
            </a:r>
            <a:r>
              <a:rPr lang="en-GB" dirty="0" err="1" smtClean="0"/>
              <a:t>Texte</a:t>
            </a:r>
            <a:r>
              <a:rPr lang="en-GB" dirty="0" smtClean="0"/>
              <a:t> </a:t>
            </a:r>
            <a:r>
              <a:rPr lang="en-GB" dirty="0" err="1" smtClean="0"/>
              <a:t>zwischen</a:t>
            </a:r>
            <a:r>
              <a:rPr lang="en-GB" dirty="0" smtClean="0"/>
              <a:t> den </a:t>
            </a:r>
            <a:r>
              <a:rPr lang="en-GB" dirty="0" err="1" smtClean="0"/>
              <a:t>Grafiken</a:t>
            </a:r>
            <a:r>
              <a:rPr lang="en-GB" dirty="0" smtClean="0"/>
              <a:t> (</a:t>
            </a:r>
            <a:r>
              <a:rPr lang="en-GB" dirty="0" err="1" smtClean="0"/>
              <a:t>Rahmung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err="1" smtClean="0"/>
              <a:t>Interaktive</a:t>
            </a:r>
            <a:r>
              <a:rPr lang="en-GB" dirty="0" smtClean="0"/>
              <a:t> </a:t>
            </a:r>
            <a:r>
              <a:rPr lang="en-GB" dirty="0" err="1" smtClean="0"/>
              <a:t>Webseite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Responsive Design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 smtClean="0"/>
              <a:t>Bild</a:t>
            </a:r>
            <a:r>
              <a:rPr lang="en-GB" dirty="0" smtClean="0"/>
              <a:t> VISITENKARTE/PLAKAT</a:t>
            </a:r>
          </a:p>
        </p:txBody>
      </p:sp>
    </p:spTree>
    <p:extLst>
      <p:ext uri="{BB962C8B-B14F-4D97-AF65-F5344CB8AC3E}">
        <p14:creationId xmlns:p14="http://schemas.microsoft.com/office/powerpoint/2010/main" val="84455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ghtupgrdemrryflghtst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6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63" y="3568732"/>
            <a:ext cx="8190349" cy="2200243"/>
          </a:xfrm>
        </p:spPr>
        <p:txBody>
          <a:bodyPr/>
          <a:lstStyle/>
          <a:p>
            <a:r>
              <a:rPr lang="en-GB" dirty="0" err="1" smtClean="0">
                <a:solidFill>
                  <a:srgbClr val="000000"/>
                </a:solidFill>
              </a:rPr>
              <a:t>Fragen</a:t>
            </a:r>
            <a:r>
              <a:rPr lang="en-GB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63" y="5915923"/>
            <a:ext cx="3738938" cy="587792"/>
          </a:xfrm>
        </p:spPr>
        <p:txBody>
          <a:bodyPr>
            <a:normAutofit fontScale="92500" lnSpcReduction="10000"/>
          </a:bodyPr>
          <a:lstStyle/>
          <a:p>
            <a:r>
              <a:rPr lang="en-GB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http://</a:t>
            </a:r>
            <a:r>
              <a:rPr lang="en-GB" sz="3600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ffv.mochila.ch</a:t>
            </a:r>
            <a:endParaRPr lang="en-GB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66193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Übersicht</a:t>
            </a:r>
            <a:endParaRPr lang="en-GB" dirty="0" smtClean="0"/>
          </a:p>
          <a:p>
            <a:r>
              <a:rPr lang="en-GB" dirty="0" err="1" smtClean="0"/>
              <a:t>Datenerhebung</a:t>
            </a:r>
            <a:r>
              <a:rPr lang="en-GB" dirty="0" smtClean="0"/>
              <a:t> und -analyse</a:t>
            </a:r>
          </a:p>
          <a:p>
            <a:r>
              <a:rPr lang="en-GB" dirty="0" err="1" smtClean="0"/>
              <a:t>Visuelle</a:t>
            </a:r>
            <a:r>
              <a:rPr lang="en-GB" dirty="0" smtClean="0"/>
              <a:t> </a:t>
            </a:r>
            <a:r>
              <a:rPr lang="en-GB" dirty="0" err="1" smtClean="0"/>
              <a:t>Konzeption</a:t>
            </a:r>
            <a:endParaRPr lang="en-GB" dirty="0" smtClean="0"/>
          </a:p>
          <a:p>
            <a:r>
              <a:rPr lang="en-GB" dirty="0" smtClean="0"/>
              <a:t>Coding</a:t>
            </a:r>
          </a:p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18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y_trace_plane_sky_lilac_nature_hd-wallpaper-59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Übersicht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Fragestellung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</a:t>
            </a:r>
            <a:r>
              <a:rPr lang="en-GB" dirty="0" err="1" smtClean="0"/>
              <a:t>welchem</a:t>
            </a:r>
            <a:r>
              <a:rPr lang="en-GB" dirty="0" smtClean="0"/>
              <a:t> </a:t>
            </a:r>
            <a:r>
              <a:rPr lang="en-GB" dirty="0" err="1" smtClean="0"/>
              <a:t>Wochentag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buchen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viele</a:t>
            </a:r>
            <a:r>
              <a:rPr lang="en-GB" dirty="0" smtClean="0"/>
              <a:t> </a:t>
            </a:r>
            <a:r>
              <a:rPr lang="en-GB" dirty="0" err="1" smtClean="0"/>
              <a:t>Wochen</a:t>
            </a:r>
            <a:r>
              <a:rPr lang="en-GB" dirty="0" smtClean="0"/>
              <a:t> </a:t>
            </a:r>
            <a:r>
              <a:rPr lang="en-GB" dirty="0" err="1" smtClean="0"/>
              <a:t>vor</a:t>
            </a:r>
            <a:r>
              <a:rPr lang="en-GB" dirty="0" smtClean="0"/>
              <a:t> </a:t>
            </a:r>
            <a:r>
              <a:rPr lang="en-GB" dirty="0" err="1" smtClean="0"/>
              <a:t>dem</a:t>
            </a:r>
            <a:r>
              <a:rPr lang="en-GB" dirty="0" smtClean="0"/>
              <a:t> </a:t>
            </a:r>
            <a:r>
              <a:rPr lang="en-GB" dirty="0" err="1" smtClean="0"/>
              <a:t>Abflug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buchen</a:t>
            </a:r>
            <a:r>
              <a:rPr lang="en-GB" dirty="0" smtClean="0"/>
              <a:t>?</a:t>
            </a:r>
          </a:p>
          <a:p>
            <a:r>
              <a:rPr lang="en-GB" dirty="0" smtClean="0"/>
              <a:t>An </a:t>
            </a:r>
            <a:r>
              <a:rPr lang="en-GB" dirty="0" err="1" smtClean="0"/>
              <a:t>welchem</a:t>
            </a:r>
            <a:r>
              <a:rPr lang="en-GB" dirty="0" smtClean="0"/>
              <a:t> </a:t>
            </a:r>
            <a:r>
              <a:rPr lang="en-GB" dirty="0" err="1" smtClean="0"/>
              <a:t>Wochentag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abfliegen</a:t>
            </a:r>
            <a:r>
              <a:rPr lang="en-GB" dirty="0" smtClean="0"/>
              <a:t>? 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entwickelt</a:t>
            </a:r>
            <a:r>
              <a:rPr lang="en-GB" dirty="0" smtClean="0"/>
              <a:t> </a:t>
            </a:r>
            <a:r>
              <a:rPr lang="en-GB" dirty="0" err="1" smtClean="0"/>
              <a:t>sich</a:t>
            </a:r>
            <a:r>
              <a:rPr lang="en-GB" dirty="0" smtClean="0"/>
              <a:t> der </a:t>
            </a:r>
            <a:r>
              <a:rPr lang="en-GB" dirty="0" err="1" smtClean="0"/>
              <a:t>Flugpreis</a:t>
            </a:r>
            <a:r>
              <a:rPr lang="en-GB" dirty="0" smtClean="0"/>
              <a:t> </a:t>
            </a:r>
            <a:r>
              <a:rPr lang="en-GB" dirty="0" err="1" smtClean="0"/>
              <a:t>über</a:t>
            </a:r>
            <a:r>
              <a:rPr lang="en-GB" dirty="0" smtClean="0"/>
              <a:t> n </a:t>
            </a:r>
            <a:r>
              <a:rPr lang="en-GB" dirty="0" err="1" smtClean="0"/>
              <a:t>Tage</a:t>
            </a:r>
            <a:r>
              <a:rPr lang="en-GB" dirty="0" smtClean="0"/>
              <a:t> </a:t>
            </a:r>
            <a:r>
              <a:rPr lang="en-GB" dirty="0" err="1" smtClean="0"/>
              <a:t>vor</a:t>
            </a:r>
            <a:r>
              <a:rPr lang="en-GB" dirty="0" smtClean="0"/>
              <a:t> </a:t>
            </a:r>
            <a:r>
              <a:rPr lang="en-GB" dirty="0" err="1" smtClean="0"/>
              <a:t>Abflug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viel</a:t>
            </a:r>
            <a:r>
              <a:rPr lang="en-GB" dirty="0" smtClean="0"/>
              <a:t> Geld </a:t>
            </a:r>
            <a:r>
              <a:rPr lang="en-GB" dirty="0" err="1" smtClean="0"/>
              <a:t>kann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durchschnittlich</a:t>
            </a:r>
            <a:r>
              <a:rPr lang="en-GB" dirty="0" smtClean="0"/>
              <a:t> </a:t>
            </a:r>
            <a:r>
              <a:rPr lang="en-GB" dirty="0" err="1" smtClean="0"/>
              <a:t>sparen</a:t>
            </a:r>
            <a:r>
              <a:rPr lang="en-GB" dirty="0" smtClean="0"/>
              <a:t>, </a:t>
            </a:r>
            <a:r>
              <a:rPr lang="en-GB" dirty="0" err="1" smtClean="0"/>
              <a:t>wenn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</a:t>
            </a:r>
            <a:r>
              <a:rPr lang="en-GB" dirty="0" err="1" smtClean="0"/>
              <a:t>richtigen</a:t>
            </a:r>
            <a:r>
              <a:rPr lang="en-GB" dirty="0" smtClean="0"/>
              <a:t> </a:t>
            </a:r>
            <a:r>
              <a:rPr lang="en-GB" dirty="0" err="1" smtClean="0"/>
              <a:t>Zeitpunkt</a:t>
            </a:r>
            <a:r>
              <a:rPr lang="en-GB" dirty="0" smtClean="0"/>
              <a:t> </a:t>
            </a:r>
            <a:r>
              <a:rPr lang="en-GB" dirty="0" err="1" smtClean="0"/>
              <a:t>buche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7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Zielpublikum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Grundsätzlich</a:t>
            </a:r>
            <a:r>
              <a:rPr lang="en-GB" dirty="0" smtClean="0"/>
              <a:t> </a:t>
            </a:r>
            <a:r>
              <a:rPr lang="en-GB" dirty="0" err="1" smtClean="0"/>
              <a:t>alle</a:t>
            </a:r>
            <a:r>
              <a:rPr lang="en-GB" dirty="0" smtClean="0"/>
              <a:t> </a:t>
            </a:r>
            <a:r>
              <a:rPr lang="en-GB" dirty="0" err="1" smtClean="0"/>
              <a:t>Flugpassagiere</a:t>
            </a:r>
            <a:endParaRPr lang="en-GB" dirty="0" smtClean="0"/>
          </a:p>
          <a:p>
            <a:r>
              <a:rPr lang="en-GB" dirty="0" err="1" smtClean="0"/>
              <a:t>Primär</a:t>
            </a:r>
            <a:r>
              <a:rPr lang="en-GB" dirty="0" smtClean="0"/>
              <a:t> </a:t>
            </a:r>
            <a:r>
              <a:rPr lang="en-GB" dirty="0" err="1" smtClean="0"/>
              <a:t>preisaffine</a:t>
            </a:r>
            <a:r>
              <a:rPr lang="en-GB" dirty="0" smtClean="0"/>
              <a:t> </a:t>
            </a:r>
            <a:r>
              <a:rPr lang="en-GB" dirty="0" err="1" smtClean="0"/>
              <a:t>Reisende</a:t>
            </a:r>
            <a:r>
              <a:rPr lang="en-GB" dirty="0" smtClean="0"/>
              <a:t> (Backpacker)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9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rLines-blac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3899" r="5448" b="358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FFFFFF"/>
                </a:solidFill>
              </a:rPr>
              <a:t>Datenerhebung</a:t>
            </a:r>
            <a:r>
              <a:rPr lang="en-GB" dirty="0" smtClean="0">
                <a:solidFill>
                  <a:srgbClr val="FFFFFF"/>
                </a:solidFill>
              </a:rPr>
              <a:t> und -analyse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Einschränkung</a:t>
            </a:r>
            <a:r>
              <a:rPr lang="en-GB" dirty="0" smtClean="0"/>
              <a:t> </a:t>
            </a:r>
            <a:r>
              <a:rPr lang="en-GB" dirty="0" err="1" smtClean="0"/>
              <a:t>nach</a:t>
            </a:r>
            <a:endParaRPr lang="en-GB" dirty="0" smtClean="0"/>
          </a:p>
          <a:p>
            <a:pPr lvl="1"/>
            <a:r>
              <a:rPr lang="en-GB" dirty="0" smtClean="0"/>
              <a:t>Origin Zürich</a:t>
            </a:r>
          </a:p>
          <a:p>
            <a:pPr lvl="1"/>
            <a:r>
              <a:rPr lang="en-GB" dirty="0" smtClean="0"/>
              <a:t>One-Way Journey</a:t>
            </a:r>
          </a:p>
          <a:p>
            <a:pPr lvl="1"/>
            <a:r>
              <a:rPr lang="en-GB" dirty="0" smtClean="0"/>
              <a:t>Single Person</a:t>
            </a:r>
          </a:p>
          <a:p>
            <a:pPr lvl="1"/>
            <a:r>
              <a:rPr lang="en-GB" dirty="0" smtClean="0"/>
              <a:t>Economy Class</a:t>
            </a:r>
          </a:p>
          <a:p>
            <a:pPr lvl="1"/>
            <a:r>
              <a:rPr lang="en-GB" dirty="0" smtClean="0"/>
              <a:t>Single-Segment Flights</a:t>
            </a:r>
          </a:p>
          <a:p>
            <a:pPr lvl="1"/>
            <a:r>
              <a:rPr lang="en-GB" dirty="0" smtClean="0"/>
              <a:t>20 </a:t>
            </a:r>
            <a:r>
              <a:rPr lang="en-GB" dirty="0" err="1" smtClean="0"/>
              <a:t>Destinationen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8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Destinationen</a:t>
            </a:r>
            <a:r>
              <a:rPr lang="en-GB" dirty="0" smtClean="0"/>
              <a:t> </a:t>
            </a:r>
            <a:r>
              <a:rPr lang="en-GB" dirty="0" err="1" smtClean="0"/>
              <a:t>auflisten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BILD </a:t>
            </a:r>
            <a:r>
              <a:rPr lang="en-GB" dirty="0" err="1" smtClean="0"/>
              <a:t>Weltkarte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55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356</Words>
  <Application>Microsoft Macintosh PowerPoint</Application>
  <PresentationFormat>On-screen Show (4:3)</PresentationFormat>
  <Paragraphs>83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Flight Fare Visualization</vt:lpstr>
      <vt:lpstr>PowerPoint Presentation</vt:lpstr>
      <vt:lpstr>Agenda</vt:lpstr>
      <vt:lpstr>Übersicht</vt:lpstr>
      <vt:lpstr>Fragestellung</vt:lpstr>
      <vt:lpstr>Zielpublikum</vt:lpstr>
      <vt:lpstr>Datenerhebung und -analyse</vt:lpstr>
      <vt:lpstr>Datenerhebung</vt:lpstr>
      <vt:lpstr>Datenerhebung</vt:lpstr>
      <vt:lpstr>Datenerhebung</vt:lpstr>
      <vt:lpstr>Datenanalyse</vt:lpstr>
      <vt:lpstr>Datenanalyse</vt:lpstr>
      <vt:lpstr>Visuelle Konzeption</vt:lpstr>
      <vt:lpstr>Prototyping</vt:lpstr>
      <vt:lpstr>Prototyping</vt:lpstr>
      <vt:lpstr>Prototyping</vt:lpstr>
      <vt:lpstr>Erkenntnisse</vt:lpstr>
      <vt:lpstr>Coding</vt:lpstr>
      <vt:lpstr>Frontend</vt:lpstr>
      <vt:lpstr>Backend</vt:lpstr>
      <vt:lpstr>Form und Methode</vt:lpstr>
      <vt:lpstr>Form und Methode</vt:lpstr>
      <vt:lpstr>Fragen?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Fare Visualization</dc:title>
  <dc:creator>Ruth Ziegler</dc:creator>
  <cp:lastModifiedBy>Ruth Ziegler</cp:lastModifiedBy>
  <cp:revision>21</cp:revision>
  <dcterms:created xsi:type="dcterms:W3CDTF">2016-09-14T15:56:25Z</dcterms:created>
  <dcterms:modified xsi:type="dcterms:W3CDTF">2016-09-14T20:28:48Z</dcterms:modified>
</cp:coreProperties>
</file>